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518" r:id="rId1"/>
  </p:sldMasterIdLst>
  <p:notesMasterIdLst>
    <p:notesMasterId r:id="rId16"/>
  </p:notesMasterIdLst>
  <p:handoutMasterIdLst>
    <p:handoutMasterId r:id="rId17"/>
  </p:handoutMasterIdLst>
  <p:sldIdLst>
    <p:sldId id="658" r:id="rId2"/>
    <p:sldId id="646" r:id="rId3"/>
    <p:sldId id="662" r:id="rId4"/>
    <p:sldId id="660" r:id="rId5"/>
    <p:sldId id="661" r:id="rId6"/>
    <p:sldId id="663" r:id="rId7"/>
    <p:sldId id="664" r:id="rId8"/>
    <p:sldId id="669" r:id="rId9"/>
    <p:sldId id="665" r:id="rId10"/>
    <p:sldId id="666" r:id="rId11"/>
    <p:sldId id="667" r:id="rId12"/>
    <p:sldId id="659" r:id="rId13"/>
    <p:sldId id="668" r:id="rId14"/>
    <p:sldId id="657" r:id="rId1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А. Шелепова" initials="ЕАШ" lastIdx="0" clrIdx="0">
    <p:extLst/>
  </p:cmAuthor>
  <p:cmAuthor id="2" name="Коробова Елена Анатольевна" initials="КЕА" lastIdx="0" clrIdx="1">
    <p:extLst>
      <p:ext uri="{19B8F6BF-5375-455C-9EA6-DF929625EA0E}">
        <p15:presenceInfo xmlns:p15="http://schemas.microsoft.com/office/powerpoint/2012/main" userId="Коробова Елена Анато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6997"/>
    <a:srgbClr val="CC6600"/>
    <a:srgbClr val="FF9900"/>
    <a:srgbClr val="008000"/>
    <a:srgbClr val="4F81BD"/>
    <a:srgbClr val="B9E1FD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2" autoAdjust="0"/>
    <p:restoredTop sz="99485" autoAdjust="0"/>
  </p:normalViewPr>
  <p:slideViewPr>
    <p:cSldViewPr snapToObjects="1">
      <p:cViewPr varScale="1">
        <p:scale>
          <a:sx n="115" d="100"/>
          <a:sy n="115" d="100"/>
        </p:scale>
        <p:origin x="1878" y="96"/>
      </p:cViewPr>
      <p:guideLst>
        <p:guide orient="horz" pos="2568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2427E5-7F4F-4233-9E86-2527C35996D5}" type="datetimeFigureOut">
              <a:rPr lang="ru-RU" altLang="ru-RU"/>
              <a:pPr>
                <a:defRPr/>
              </a:pPr>
              <a:t>07.12.2023</a:t>
            </a:fld>
            <a:endParaRPr lang="ru-RU" alt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282"/>
            <a:ext cx="2946400" cy="495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282"/>
            <a:ext cx="2946400" cy="495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5163BE-9A36-4D27-8870-6831D79FA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38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80"/>
          </a:xfrm>
          <a:prstGeom prst="rect">
            <a:avLst/>
          </a:prstGeom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80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9F6B1-9090-4137-9CF5-F9DC7F4821B0}" type="datetimeFigureOut">
              <a:rPr lang="ru-RU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6" tIns="45563" rIns="91126" bIns="455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818"/>
            <a:ext cx="5438775" cy="4442539"/>
          </a:xfrm>
          <a:prstGeom prst="rect">
            <a:avLst/>
          </a:prstGeom>
        </p:spPr>
        <p:txBody>
          <a:bodyPr vert="horz" lIns="91126" tIns="45563" rIns="91126" bIns="4556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282"/>
            <a:ext cx="2946400" cy="495380"/>
          </a:xfrm>
          <a:prstGeom prst="rect">
            <a:avLst/>
          </a:prstGeom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282"/>
            <a:ext cx="2946400" cy="495380"/>
          </a:xfrm>
          <a:prstGeom prst="rect">
            <a:avLst/>
          </a:prstGeom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5C2445-E14B-4FEE-BF6A-E5BAD03746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3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4425B-5534-42EF-AA28-C821A71A2BAF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F86B8-9EDB-4E97-8C43-8253D853539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614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0577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5847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3915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4940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1742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12292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68373-58CF-497D-9E9E-E6A40CD67BD7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061FC-B8CE-4C7A-A30A-56CA9087E6F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1741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6EC08-7445-4209-A925-ADFB3362F425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7C2BA-FB8B-4685-8608-F70630376C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759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ADE3-3EEF-4D40-A18E-0C98D2E909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8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7EB08-6F85-44E9-B5A0-3862B5A51C87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84EFC-BB70-4CBF-B9EA-5B1964E241B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DA5C2-88C4-48CB-839F-C98081875B8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9FFAA-0A0A-4E25-9FC7-4C28F4642F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694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6780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57237-0AA3-49B5-9205-89BB6A13CEDB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8B84E-6545-4C58-B090-BC4C74866D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0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BD1D0-5881-4095-A9DD-4BA98D516AEE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CF34B-BC21-4BE7-8D61-B83EB59191A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472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98282-DB10-4905-9B8D-5029D4E6B926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1D2C-4F19-456F-99D5-2C2264F2A1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420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2EA27-1FBF-43DD-B505-306A13B68638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93372-B4EC-45F6-A198-08265E21096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320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0117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4C3ED91-4089-43E8-9136-8CA538EB13E0}" type="datetime1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13B4837-6CE5-427B-98C3-4AC7D8764E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1420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  <p:sldLayoutId id="2147484530" r:id="rId12"/>
    <p:sldLayoutId id="2147484531" r:id="rId13"/>
    <p:sldLayoutId id="2147484532" r:id="rId14"/>
    <p:sldLayoutId id="2147484533" r:id="rId15"/>
    <p:sldLayoutId id="2147484534" r:id="rId16"/>
    <p:sldLayoutId id="2147484535" r:id="rId17"/>
    <p:sldLayoutId id="2147484536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8924228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9225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2339752" y="3155841"/>
            <a:ext cx="4104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3600" b="1" dirty="0">
                <a:latin typeface="Times New Roman" panose="02020603050405020304" pitchFamily="18" charset="0"/>
              </a:rPr>
              <a:t>Форма №16-ВН</a:t>
            </a:r>
            <a:endParaRPr lang="ru-RU" sz="3600" b="1" dirty="0">
              <a:latin typeface="Helio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B2E7E8B-3137-46F5-A997-0F9143E69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3" y="-163280"/>
            <a:ext cx="9144000" cy="216352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4149080"/>
            <a:ext cx="89242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«</a:t>
            </a:r>
            <a:r>
              <a:rPr lang="ru-RU" sz="2400" dirty="0"/>
              <a:t>Сведения о причинах </a:t>
            </a:r>
            <a:r>
              <a:rPr lang="ru-RU" sz="2400" dirty="0" smtClean="0"/>
              <a:t>временной нетрудоспособности»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smtClean="0"/>
              <a:t>2023 </a:t>
            </a:r>
            <a:r>
              <a:rPr lang="ru-RU" sz="2400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3275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7990"/>
            <a:ext cx="7560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ОБРАТИТЬ ВНИМАНИЕ ПРИ ЗАПОЛНЕНИИ: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№16-ВН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006" y="62068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На </a:t>
            </a:r>
            <a:r>
              <a:rPr lang="ru-RU" b="1" dirty="0"/>
              <a:t>среднюю длительность </a:t>
            </a:r>
            <a:r>
              <a:rPr lang="ru-RU" b="1" dirty="0" smtClean="0"/>
              <a:t> ЛН </a:t>
            </a:r>
            <a:r>
              <a:rPr lang="ru-RU" b="1" dirty="0"/>
              <a:t>по всем нозологиям в сравнении с прошлым </a:t>
            </a:r>
            <a:r>
              <a:rPr lang="ru-RU" b="1" dirty="0" smtClean="0"/>
              <a:t>годом;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/>
              <a:t>МО, </a:t>
            </a:r>
            <a:r>
              <a:rPr lang="ru-RU" b="1" dirty="0" smtClean="0"/>
              <a:t> обслуживающие </a:t>
            </a:r>
            <a:r>
              <a:rPr lang="ru-RU" b="1" dirty="0"/>
              <a:t>детское население, </a:t>
            </a:r>
            <a:r>
              <a:rPr lang="ru-RU" b="1" dirty="0" smtClean="0"/>
              <a:t>заполняют 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53-54 </a:t>
            </a:r>
            <a:r>
              <a:rPr lang="ru-RU" b="1" dirty="0"/>
              <a:t>«Уход за больным</a:t>
            </a:r>
            <a:r>
              <a:rPr lang="ru-RU" b="1" dirty="0" smtClean="0"/>
              <a:t>»  </a:t>
            </a:r>
            <a:r>
              <a:rPr lang="ru-RU" b="1" dirty="0"/>
              <a:t>и </a:t>
            </a:r>
            <a:r>
              <a:rPr lang="ru-RU" b="1" dirty="0" smtClean="0"/>
              <a:t> ЛН</a:t>
            </a:r>
            <a:r>
              <a:rPr lang="ru-RU" b="1" dirty="0"/>
              <a:t>, выданные работающим </a:t>
            </a:r>
            <a:r>
              <a:rPr lang="ru-RU" b="1" dirty="0" smtClean="0"/>
              <a:t> подросткам</a:t>
            </a:r>
            <a:r>
              <a:rPr lang="ru-RU" b="1" dirty="0"/>
              <a:t>, </a:t>
            </a:r>
            <a:r>
              <a:rPr lang="ru-RU" b="1" dirty="0" smtClean="0"/>
              <a:t> по </a:t>
            </a:r>
            <a:r>
              <a:rPr lang="ru-RU" b="1" dirty="0"/>
              <a:t>причинам </a:t>
            </a:r>
            <a:r>
              <a:rPr lang="ru-RU" b="1" dirty="0" smtClean="0"/>
              <a:t>ВН;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/>
              <a:t>ЛН по туберкулезу показывают только </a:t>
            </a:r>
            <a:r>
              <a:rPr lang="ru-RU" b="1" dirty="0" smtClean="0"/>
              <a:t> МО</a:t>
            </a:r>
            <a:r>
              <a:rPr lang="ru-RU" b="1" dirty="0"/>
              <a:t>, оказывающие специализированную (противотуберкулезную) медицинскую помощь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0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35779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ОБРАТИТЬ ВНИМАНИЕ ПРИ </a:t>
            </a:r>
            <a:r>
              <a:rPr lang="ru-RU" b="1" dirty="0" smtClean="0"/>
              <a:t>ЗАПОЛНЕНИИ СТРОК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№16-ВН Табл.1000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782110"/>
            <a:ext cx="864096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строка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 </a:t>
            </a:r>
            <a:r>
              <a:rPr lang="ru-RU" b="1" dirty="0" smtClean="0"/>
              <a:t>«Беременность</a:t>
            </a:r>
            <a:r>
              <a:rPr lang="ru-RU" b="1" dirty="0"/>
              <a:t>, роды и послеродовый период» включают состояния, являющиеся осложнением беременности, наступившие до отпуска по беременности, осложнения после родов, наступившие или продолжающиеся на протяжении послеродового периода. ВН по причине абортов также включается в эту строку. Заболевания женщины, не связанные с имеющейся у нее беременностью или родами, включаются в соответствующие строки отчета.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строка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52  </a:t>
            </a:r>
            <a:r>
              <a:rPr lang="ru-RU" b="1" dirty="0"/>
              <a:t>«Аборты» показывают сведения из строки 45 о числе случаев и дней ВН, связанных с абортами (код по МКБ-10 - O03 - O08). Средняя длительность ЛН по данной строке 3-5 дней.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строка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ru-RU" b="1" dirty="0" smtClean="0"/>
              <a:t>«</a:t>
            </a:r>
            <a:r>
              <a:rPr lang="ru-RU" b="1" dirty="0"/>
              <a:t>Отпуск по беременности и родам» показываются сведения о причинах ВН, связанных с дородовым и послеродовым отпуском. (Не указываются отпуска по уходу за малолетними детьми). В случае отклонения средней длительности ЛН по данной строке от значения 140 дней - необходимо предоставить пояснительную записку</a:t>
            </a:r>
            <a:r>
              <a:rPr lang="ru-RU" b="1" dirty="0" smtClean="0"/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одноплодной беременности 140 дней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многоплодной беременности 194 дня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осложненных родах 156 дней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075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46114" y="116632"/>
            <a:ext cx="8690381" cy="6480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800" b="1" dirty="0">
                <a:solidFill>
                  <a:schemeClr val="tx1"/>
                </a:solidFill>
              </a:rPr>
              <a:t>ОБРАТИТЬ ВНИМАНИЕ ПРИ ЗАПОЛНЕНИИ СТРОК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16-ВН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Табл.1000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69" y="515346"/>
            <a:ext cx="86903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строка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«Отпуск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беременности и родам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Если есть женщины рожавшие 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возрасте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50-59 лет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гр.14-16)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 должны быть предоставлены документы, подтверждающие факт родов (№ больничного листа, выписка из родильного дома, выписной эпикриз).    В этой строке не должны указываться отпуска по уходу за малолетними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7237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46114" y="116632"/>
            <a:ext cx="8690381" cy="6480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800" b="1" dirty="0">
                <a:solidFill>
                  <a:schemeClr val="tx1"/>
                </a:solidFill>
              </a:rPr>
              <a:t>ОБРАТИТЬ ВНИМАНИЕ ПРИ ЗАПОЛНЕНИИ СТРОК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16-ВН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Табл.1000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22" y="779105"/>
            <a:ext cx="886006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строки 2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5-26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«из них: ишемические болезни сердца»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троки 27-28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«цереброваскулярные болезни»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этим строкам особое внимание обратить на возраст до 30 лет (гр.7-9) обязательно должны быть предоставлены документы, подтверждающие факт временной нетрудоспособности : № больничного листа, выписной эпикриз.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строкам </a:t>
            </a: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03 - 04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 них: туберкулез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         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этих строках средняя длительность  листка нетрудоспособности не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должна быть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менее 90 дней. Если меньше, то  обязательно должна  быть пояснительная записка.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ЛН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туберкулезу показывают только МО, оказывающие специализированную (противотуберкулезную) медицинскую помощь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55576" y="1412776"/>
            <a:ext cx="7787208" cy="34465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 Коробова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306-50-72, 8-928-154-93-30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2828550" cy="128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04664"/>
            <a:ext cx="8075240" cy="5733256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</a:rPr>
              <a:t>Годовой отчет федерального статистического наблюдения ф№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16-ВН «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</a:rPr>
              <a:t>Сведения о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причинах временной нетрудоспособности»,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утв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</a:rPr>
              <a:t>. приказом Росстата от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25.12.2014 №723</a:t>
            </a:r>
            <a:endParaRPr lang="en-US" altLang="ru-RU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ru-RU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ru-RU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№ 16-ВН составляется медицинскими организациями, имеющими лицензию на проведение медицинской экспертизы временной нетрудоспособности. 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ru-RU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ru-RU" b="1" dirty="0" smtClean="0">
              <a:latin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6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01773"/>
            <a:ext cx="8712968" cy="553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Число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случаев подсчитывается по закрытым (по данному случаю) листкам нетрудоспособности.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число дней ВН включается суммарное число календарных дней из всех листков нетрудоспособности по данному случаю, независимо от того, какими медицинскими организациями они были выданы (при закрытии последнего листка нетрудоспособности).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Если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случай ВН был зафиксирован в предыдущем отчетном периоде, а закончился в отчетном году, то он учитывается по последнему закрытому листку временной нетрудоспособности в отчетном году, а в дни нетрудоспособности по этому случаю включаются календарные дни как предыдущего, так и отчетного года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случае возникновения нескольких острых заболеваний,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качестве основного заболевания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выбирают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 заболевание,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которое затрачено больше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403756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60648"/>
            <a:ext cx="8229600" cy="66754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Ф№16-ВН Табл.1000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7" y="1052736"/>
            <a:ext cx="8784976" cy="36724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1767" y="5085184"/>
            <a:ext cx="8784976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Следует обращать внимание на среднюю длительность временной нетрудоспособности</a:t>
            </a:r>
          </a:p>
          <a:p>
            <a:pPr algn="ctr"/>
            <a:r>
              <a:rPr lang="ru-RU" sz="1600" dirty="0" smtClean="0"/>
              <a:t>=</a:t>
            </a:r>
          </a:p>
          <a:p>
            <a:pPr algn="ctr"/>
            <a:r>
              <a:rPr lang="ru-RU" sz="1600" dirty="0" smtClean="0"/>
              <a:t> Число дней временной нетрудоспособности </a:t>
            </a:r>
          </a:p>
          <a:p>
            <a:pPr algn="ctr"/>
            <a:r>
              <a:rPr lang="ru-RU" sz="1600" dirty="0" smtClean="0"/>
              <a:t>÷ </a:t>
            </a:r>
          </a:p>
          <a:p>
            <a:pPr algn="ctr"/>
            <a:r>
              <a:rPr lang="ru-RU" sz="1600" dirty="0" smtClean="0"/>
              <a:t>Число случаев временной нетрудоспособности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12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59632" y="188640"/>
            <a:ext cx="6779096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Ф№16-ВН Табл.1000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568952" cy="37444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9852" y="751570"/>
            <a:ext cx="4032448" cy="26176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г</a:t>
            </a:r>
            <a:r>
              <a:rPr lang="ru-RU" sz="1400" dirty="0" smtClean="0"/>
              <a:t>р.6 = сумма гр.7 - гр.16  по всем строкам</a:t>
            </a:r>
            <a:endParaRPr lang="ru-RU" sz="1400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>
            <a:off x="5256076" y="1013334"/>
            <a:ext cx="108012" cy="126353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64342" y="5556634"/>
            <a:ext cx="6511914" cy="57606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стр.050-051 гр.5 = сумма стр.01- стр.051_0 гр.5</a:t>
            </a:r>
          </a:p>
          <a:p>
            <a:pPr algn="ctr"/>
            <a:r>
              <a:rPr lang="ru-RU" sz="1400" dirty="0" smtClean="0"/>
              <a:t>стр.059-060 гр.5 =сумма стр.50+51+53+54+55+56+57+58 по гр.5</a:t>
            </a:r>
            <a:endParaRPr lang="ru-RU" sz="1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748091" y="3144366"/>
            <a:ext cx="2983521" cy="252028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75656" y="4746544"/>
            <a:ext cx="3870042" cy="115212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60648"/>
            <a:ext cx="645663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ИНСТРУКЦИЯ ПО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ЗАПОЛНЕНИЮ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№16-ВН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402" y="764704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/>
              <a:t>форму включаются сведения о числе дней </a:t>
            </a:r>
            <a:r>
              <a:rPr lang="ru-RU" b="1" dirty="0" smtClean="0"/>
              <a:t> временной </a:t>
            </a:r>
            <a:r>
              <a:rPr lang="ru-RU" b="1" dirty="0"/>
              <a:t>нетрудоспособности (далее – ВН) по полу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графа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</a:t>
            </a:r>
            <a:r>
              <a:rPr lang="ru-RU" b="1" dirty="0"/>
              <a:t>по причинам ВН, о числе случаев ВН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графа 6</a:t>
            </a:r>
            <a:r>
              <a:rPr lang="ru-RU" b="1" dirty="0" smtClean="0"/>
              <a:t>). </a:t>
            </a:r>
            <a:r>
              <a:rPr lang="ru-RU" b="1" dirty="0"/>
              <a:t>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графах с 7 по 16 </a:t>
            </a:r>
            <a:r>
              <a:rPr lang="ru-RU" b="1" dirty="0"/>
              <a:t>– число случаев ВН, распределенных по пятилетним возрастным группам.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Если </a:t>
            </a:r>
            <a:r>
              <a:rPr lang="ru-RU" b="1" dirty="0"/>
              <a:t>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строках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03-04  </a:t>
            </a:r>
            <a:r>
              <a:rPr lang="ru-RU" b="1" dirty="0"/>
              <a:t>«из них туберкулез» - средняя длительность листка </a:t>
            </a:r>
            <a:r>
              <a:rPr lang="ru-RU" b="1" dirty="0" smtClean="0"/>
              <a:t> нетрудоспособности </a:t>
            </a:r>
            <a:r>
              <a:rPr lang="ru-RU" b="1" dirty="0"/>
              <a:t>менее 90 дней, необходима пояснительная записка.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строках 1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61  </a:t>
            </a:r>
            <a:r>
              <a:rPr lang="ru-RU" b="1" dirty="0"/>
              <a:t>показываются причины </a:t>
            </a:r>
            <a:r>
              <a:rPr lang="ru-RU" b="1" dirty="0" smtClean="0"/>
              <a:t> ВН</a:t>
            </a:r>
            <a:r>
              <a:rPr lang="ru-RU" b="1" dirty="0"/>
              <a:t>, в которые включаются заболевания по классам болезней, </a:t>
            </a:r>
            <a:r>
              <a:rPr lang="ru-RU" b="1" dirty="0" smtClean="0"/>
              <a:t> группам </a:t>
            </a:r>
            <a:r>
              <a:rPr lang="ru-RU" b="1" dirty="0"/>
              <a:t>и отдельным нозологическим формам, уход за больным, освобождение от работы в связи с карантином и </a:t>
            </a:r>
            <a:r>
              <a:rPr lang="ru-RU" b="1" dirty="0" smtClean="0"/>
              <a:t> </a:t>
            </a:r>
            <a:r>
              <a:rPr lang="ru-RU" b="1" dirty="0" err="1" smtClean="0"/>
              <a:t>бактерионосительством</a:t>
            </a:r>
            <a:r>
              <a:rPr lang="ru-RU" b="1" dirty="0"/>
              <a:t>, </a:t>
            </a:r>
            <a:r>
              <a:rPr lang="ru-RU" b="1" dirty="0" smtClean="0"/>
              <a:t> отпуск </a:t>
            </a:r>
            <a:r>
              <a:rPr lang="ru-RU" b="1" dirty="0"/>
              <a:t>в связи с санаторно-курортным лечением, если он оформлен листком нетрудоспособности.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 1 по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52</a:t>
            </a:r>
            <a:r>
              <a:rPr lang="ru-RU" b="1" dirty="0" smtClean="0"/>
              <a:t>  заполняются </a:t>
            </a:r>
            <a:r>
              <a:rPr lang="ru-RU" b="1" dirty="0"/>
              <a:t>по классам, группам и отдельным заболеваниям (в соответствии с кодами </a:t>
            </a:r>
            <a:r>
              <a:rPr lang="ru-RU" b="1" dirty="0" smtClean="0"/>
              <a:t> МКБ-10</a:t>
            </a:r>
            <a:r>
              <a:rPr lang="ru-RU" b="1" dirty="0"/>
              <a:t>). Отдельные заболевания, не предусмотренные перечнем таблицы и не включенные в выделенные группы, следует отнести в соответствующий класс болезней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44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569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ИНСТРУКЦИЯ ПО ЗАПОЛНЕНИЮ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Формы №16-ВН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521" y="76470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48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49  </a:t>
            </a:r>
            <a:r>
              <a:rPr lang="ru-RU" b="1" dirty="0" smtClean="0"/>
              <a:t>«Травмы </a:t>
            </a:r>
            <a:r>
              <a:rPr lang="ru-RU" b="1" dirty="0"/>
              <a:t>и </a:t>
            </a:r>
            <a:r>
              <a:rPr lang="ru-RU" b="1" dirty="0" smtClean="0"/>
              <a:t>отравления» </a:t>
            </a:r>
            <a:r>
              <a:rPr lang="ru-RU" b="1" dirty="0"/>
              <a:t>включаются сведения о ВН, связанной с травмами и отравлениями, независимо от места и причины; они должны соответствовать данным ФФСН № 57 «Сведения о травмах, отравлениях и некоторых других последствиях воздействия внешних причин» (особое внимание – на взрослое население и население старше трудоспособного возраста).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50 – 51  </a:t>
            </a:r>
            <a:r>
              <a:rPr lang="ru-RU" b="1" dirty="0" smtClean="0"/>
              <a:t>«Всего </a:t>
            </a:r>
            <a:r>
              <a:rPr lang="ru-RU" b="1" dirty="0"/>
              <a:t>по </a:t>
            </a:r>
            <a:r>
              <a:rPr lang="ru-RU" b="1" dirty="0" smtClean="0"/>
              <a:t>заболеваниям» </a:t>
            </a:r>
            <a:r>
              <a:rPr lang="ru-RU" b="1" dirty="0"/>
              <a:t>включаются сведения обо всех случаях ВН по классам болезней.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Сведения </a:t>
            </a:r>
            <a:r>
              <a:rPr lang="ru-RU" b="1" dirty="0"/>
              <a:t>о ВН, связанные с уходом за больным, оформленные листком нетрудоспособности медицинской организации, включаются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53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54  </a:t>
            </a:r>
            <a:r>
              <a:rPr lang="ru-RU" b="1" dirty="0" smtClean="0"/>
              <a:t>«Уход </a:t>
            </a:r>
            <a:r>
              <a:rPr lang="ru-RU" b="1" dirty="0"/>
              <a:t>за </a:t>
            </a:r>
            <a:r>
              <a:rPr lang="ru-RU" b="1" dirty="0" smtClean="0"/>
              <a:t>больным».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7670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45273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ИНСТРУКЦИЯ ПО ЗАПОЛНЕНИЮ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Формы №16-ВН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12845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/>
              <a:t>Сведения о ВН, оформленные листками нетрудоспособности, выданными на недостающие к отпуску дни санаторно-курортного лечения и на дорогу в санаторий и обратно (кроме случаев туберкулеза и долечивания инфаркта миокарда), включаются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55,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56</a:t>
            </a:r>
          </a:p>
          <a:p>
            <a:pPr marL="285750" indent="-285750">
              <a:buFontTx/>
              <a:buChar char="-"/>
            </a:pP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/>
              <a:t> «Отпуск в связи с санаторно-курортным лечением». Сведения о ВН по поводу санаторного лечения больных туберкулезом включается в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03, 04 </a:t>
            </a:r>
            <a:r>
              <a:rPr lang="ru-RU" b="1" dirty="0"/>
              <a:t>"Туберкулез", по поводу санаторно- курортного лечения (долечивания) инфаркта миокарда -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25, 26 </a:t>
            </a:r>
            <a:r>
              <a:rPr lang="ru-RU" b="1" dirty="0"/>
              <a:t>"Ишемические болезни сердца</a:t>
            </a:r>
            <a:r>
              <a:rPr lang="ru-RU" b="1" dirty="0" smtClean="0"/>
              <a:t>".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/>
              <a:t>Если работающему в период пребывания в санатории  выдан ЛН в связи с возникшим у него заболеванием (грипп, ангина и др.), то это заболевание относится к соответствующим строкам Формы. В таких </a:t>
            </a:r>
            <a:r>
              <a:rPr lang="ru-RU" b="1" dirty="0" smtClean="0"/>
              <a:t>случаях  </a:t>
            </a:r>
            <a:r>
              <a:rPr lang="ru-RU" b="1" dirty="0"/>
              <a:t>ЛН, выданные для санаторно-курортного лечения и по болезни, учитываются раздельно, как в случаях, так и в днях.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092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20566"/>
            <a:ext cx="6354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ИНСТРУКЦИЯ ПО ЗАПОЛНЕНИЮ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Формы №16-ВН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016" y="950410"/>
            <a:ext cx="8749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Случаи  </a:t>
            </a:r>
            <a:r>
              <a:rPr lang="ru-RU" b="1" dirty="0"/>
              <a:t>нетрудоспособности, связанные с карантином или </a:t>
            </a:r>
            <a:r>
              <a:rPr lang="ru-RU" b="1" dirty="0" err="1"/>
              <a:t>бактерионосительством</a:t>
            </a:r>
            <a:r>
              <a:rPr lang="ru-RU" b="1" dirty="0"/>
              <a:t>, включаются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57, 58</a:t>
            </a:r>
            <a:r>
              <a:rPr lang="ru-RU" b="1" dirty="0" smtClean="0"/>
              <a:t>, </a:t>
            </a:r>
            <a:r>
              <a:rPr lang="ru-RU" b="1" dirty="0"/>
              <a:t>из них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строках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57_1, 58_1  </a:t>
            </a:r>
            <a:r>
              <a:rPr lang="ru-RU" b="1" dirty="0"/>
              <a:t>выделяются освобождения от работы в связи с карантином по </a:t>
            </a:r>
            <a:r>
              <a:rPr lang="ru-RU" b="1" dirty="0" smtClean="0"/>
              <a:t>COVID-19 (</a:t>
            </a:r>
            <a:r>
              <a:rPr lang="en-US" dirty="0" smtClean="0"/>
              <a:t> Z20.8</a:t>
            </a:r>
            <a:r>
              <a:rPr lang="ru-RU" dirty="0" smtClean="0"/>
              <a:t>;</a:t>
            </a:r>
            <a:r>
              <a:rPr lang="en-US" dirty="0" smtClean="0"/>
              <a:t>Z22.8</a:t>
            </a:r>
            <a:r>
              <a:rPr lang="ru-RU" dirty="0" smtClean="0"/>
              <a:t>;</a:t>
            </a:r>
            <a:r>
              <a:rPr lang="en-US" dirty="0" smtClean="0"/>
              <a:t> Z29.0</a:t>
            </a:r>
            <a:r>
              <a:rPr lang="ru-RU" dirty="0" smtClean="0"/>
              <a:t>).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Строки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59, 60 </a:t>
            </a:r>
            <a:r>
              <a:rPr lang="ru-RU" b="1" dirty="0"/>
              <a:t>«Итого по всем причинам» кроме того включают случаи, связанные с протезированием, выполнением донорских функций, обследованием, в результате которого пациенту был поставлен диагноз «Здоров» (ХХI класс МКБ-Х «факторы, влияющие на состояние здоровья населения и обращения в медицинские организации (с профилактическими и иными целями). В программе stat.pro для этого предусмотрены соответствующие строки; необходимо предоставить пояснительные записки при наличии указанных случаев ВН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43322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24649</TotalTime>
  <Words>1211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Helios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FRIHCOI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i.son</dc:creator>
  <cp:lastModifiedBy>Коробова Елена Анатольевна</cp:lastModifiedBy>
  <cp:revision>732</cp:revision>
  <cp:lastPrinted>2019-12-03T08:37:51Z</cp:lastPrinted>
  <dcterms:created xsi:type="dcterms:W3CDTF">2015-03-17T12:19:09Z</dcterms:created>
  <dcterms:modified xsi:type="dcterms:W3CDTF">2023-12-07T11:15:34Z</dcterms:modified>
</cp:coreProperties>
</file>